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78" r:id="rId2"/>
    <p:sldId id="260" r:id="rId3"/>
    <p:sldId id="265" r:id="rId4"/>
    <p:sldId id="264" r:id="rId5"/>
    <p:sldId id="266" r:id="rId6"/>
    <p:sldId id="267" r:id="rId7"/>
    <p:sldId id="271" r:id="rId8"/>
    <p:sldId id="272" r:id="rId9"/>
    <p:sldId id="273" r:id="rId10"/>
    <p:sldId id="280" r:id="rId11"/>
    <p:sldId id="282" r:id="rId12"/>
    <p:sldId id="283" r:id="rId13"/>
    <p:sldId id="269" r:id="rId14"/>
    <p:sldId id="274" r:id="rId15"/>
    <p:sldId id="275" r:id="rId16"/>
    <p:sldId id="276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2A100-6986-401A-A54D-5B412DB6F1B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25630-573F-48AE-824D-F3440B541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AC66D-EA3D-4388-85AC-7EA1A3211A7C}" type="slidenum">
              <a:rPr lang="ru-RU"/>
              <a:pPr/>
              <a:t>2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DBC31E-EA8F-44F1-B814-84B4FF7D2F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11125" y="101600"/>
            <a:ext cx="8924925" cy="6648450"/>
          </a:xfrm>
          <a:prstGeom prst="rect">
            <a:avLst/>
          </a:prstGeom>
          <a:noFill/>
          <a:ln w="76200" cmpd="tri">
            <a:solidFill>
              <a:srgbClr val="99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60350" y="209550"/>
            <a:ext cx="8694738" cy="4491038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ru-RU" sz="4000" b="1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ru-RU" sz="4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Тема </a:t>
            </a:r>
            <a:r>
              <a:rPr lang="ru-RU" sz="4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</a:t>
            </a:r>
            <a:endParaRPr lang="ru-RU" sz="4800" b="1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30000"/>
              </a:lnSpc>
            </a:pPr>
            <a:endParaRPr lang="ru-RU" sz="4800" b="1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20000"/>
              </a:lnSpc>
            </a:pPr>
            <a:endParaRPr lang="ru-RU" sz="4800" b="1" i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90000"/>
              </a:lnSpc>
            </a:pPr>
            <a:r>
              <a:rPr lang="ru-RU" sz="4400" b="1" dirty="0">
                <a:solidFill>
                  <a:srgbClr val="FFFFFF"/>
                </a:solidFill>
              </a:rPr>
              <a:t>СОЦИАЛЬНАЯ </a:t>
            </a:r>
          </a:p>
          <a:p>
            <a:pPr algn="ctr">
              <a:lnSpc>
                <a:spcPct val="90000"/>
              </a:lnSpc>
            </a:pPr>
            <a:r>
              <a:rPr lang="ru-RU" sz="4400" b="1" dirty="0">
                <a:solidFill>
                  <a:srgbClr val="FFFFFF"/>
                </a:solidFill>
              </a:rPr>
              <a:t>БЕЗОПАСНОСТЬ</a:t>
            </a:r>
          </a:p>
          <a:p>
            <a:pPr algn="ctr">
              <a:lnSpc>
                <a:spcPct val="20000"/>
              </a:lnSpc>
            </a:pPr>
            <a:endParaRPr lang="ru-RU" sz="4800" b="1" dirty="0">
              <a:solidFill>
                <a:srgbClr val="FFFFFF"/>
              </a:solidFill>
            </a:endParaRPr>
          </a:p>
          <a:p>
            <a:pPr algn="ctr">
              <a:lnSpc>
                <a:spcPct val="40000"/>
              </a:lnSpc>
            </a:pPr>
            <a:endParaRPr lang="ru-RU" sz="4000" b="1" dirty="0">
              <a:solidFill>
                <a:srgbClr val="FFFFFF"/>
              </a:solidFill>
            </a:endParaRPr>
          </a:p>
          <a:p>
            <a:pPr algn="ctr">
              <a:lnSpc>
                <a:spcPct val="40000"/>
              </a:lnSpc>
            </a:pPr>
            <a:endParaRPr lang="ru-RU" sz="4000" b="1" dirty="0">
              <a:solidFill>
                <a:srgbClr val="FFFFFF"/>
              </a:solidFill>
            </a:endParaRPr>
          </a:p>
          <a:p>
            <a:pPr algn="ctr">
              <a:lnSpc>
                <a:spcPct val="40000"/>
              </a:lnSpc>
            </a:pPr>
            <a:endParaRPr lang="ru-RU" sz="4000" b="1" dirty="0">
              <a:solidFill>
                <a:srgbClr val="FFFFFF"/>
              </a:solidFill>
            </a:endParaRPr>
          </a:p>
          <a:p>
            <a:pPr algn="ctr">
              <a:lnSpc>
                <a:spcPct val="40000"/>
              </a:lnSpc>
            </a:pPr>
            <a:endParaRPr lang="ru-RU" sz="4000" b="1" dirty="0">
              <a:solidFill>
                <a:srgbClr val="FFFFFF"/>
              </a:solidFill>
            </a:endParaRPr>
          </a:p>
          <a:p>
            <a:pPr algn="ctr">
              <a:lnSpc>
                <a:spcPct val="50000"/>
              </a:lnSpc>
            </a:pPr>
            <a:endParaRPr lang="ru-RU" sz="4000" b="1" dirty="0">
              <a:solidFill>
                <a:srgbClr val="FFFFFF"/>
              </a:solidFill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50825" y="4830763"/>
            <a:ext cx="8694738" cy="341632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22250" y="131763"/>
            <a:ext cx="8729663" cy="48895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000" b="1"/>
              <a:t>ОБЕСПЕЧЕНИЕ ПОВЫШЕНИЕ КАЧЕСТВА ЖИЗНИ РОССИЯН</a:t>
            </a:r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8</a:t>
            </a:r>
          </a:p>
        </p:txBody>
      </p:sp>
      <p:sp>
        <p:nvSpPr>
          <p:cNvPr id="52237" name="AutoShape 13"/>
          <p:cNvSpPr>
            <a:spLocks noChangeArrowheads="1"/>
          </p:cNvSpPr>
          <p:nvPr/>
        </p:nvSpPr>
        <p:spPr bwMode="auto">
          <a:xfrm rot="10800000">
            <a:off x="107950" y="2349500"/>
            <a:ext cx="89281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D03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8" name="WordArt 14"/>
          <p:cNvSpPr>
            <a:spLocks noChangeArrowheads="1" noChangeShapeType="1" noTextEdit="1"/>
          </p:cNvSpPr>
          <p:nvPr/>
        </p:nvSpPr>
        <p:spPr bwMode="auto">
          <a:xfrm>
            <a:off x="2411413" y="2420938"/>
            <a:ext cx="4224337" cy="265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"/>
                <a:cs typeface="Arial"/>
              </a:rPr>
              <a:t>ПРОТИВОДЕЙСТВИЕ УГРОЗАМ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148263" y="746125"/>
            <a:ext cx="3816350" cy="96837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усиление конкуренции в борьбе за дефицитные сырьевые, энергетические, водные и продовольственные ресурсы 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9388" y="757238"/>
            <a:ext cx="3240087" cy="749300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кризисы мировой и региональных финансово-банковских систем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179388" y="1576388"/>
            <a:ext cx="3240087" cy="749300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повышающие стратегические риски зависимости от изменения внешних факторов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5148263" y="1771650"/>
            <a:ext cx="3816350" cy="5302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отставание в развитии передовых технологических укладов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107950" y="2786063"/>
            <a:ext cx="89281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совершенствование национальной системы защиты прав человека и безопасности жизнедеятельности граждан;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содействие росту благосостояния, сокращению бедности и различий в уровне доходов населения; развитие пенсионной системы и норм социальной поддержки;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создание условий для ведения здорового образа жизни, стимулирования рождаемости и снижения смертности населения; проведение рациональной региональной миграционной политики;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совершенствование системы защиты от безработицы, создание условий для вовлечения в трудовую деятельность людей с ограниченными физическими возможностями;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обеспечение сохранения культурного и духовного наследия, доступности информационных технологий, а также информации по различным вопросам социально-политической, экономической и духовной жизни общества;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совершенствование государственно-частного партнерства в целях укрепления соответствующей материально-технической базы.</a:t>
            </a:r>
          </a:p>
        </p:txBody>
      </p:sp>
      <p:sp>
        <p:nvSpPr>
          <p:cNvPr id="52244" name="AutoShape 20"/>
          <p:cNvSpPr>
            <a:spLocks noChangeArrowheads="1"/>
          </p:cNvSpPr>
          <p:nvPr/>
        </p:nvSpPr>
        <p:spPr bwMode="auto">
          <a:xfrm>
            <a:off x="3544888" y="1000125"/>
            <a:ext cx="1584325" cy="1079500"/>
          </a:xfrm>
          <a:prstGeom prst="leftRightArrow">
            <a:avLst>
              <a:gd name="adj1" fmla="val 50000"/>
              <a:gd name="adj2" fmla="val 29353"/>
            </a:avLst>
          </a:prstGeom>
          <a:gradFill rotWithShape="1">
            <a:gsLst>
              <a:gs pos="0">
                <a:schemeClr val="bg1"/>
              </a:gs>
              <a:gs pos="50000">
                <a:srgbClr val="CD0325"/>
              </a:gs>
              <a:gs pos="100000">
                <a:schemeClr val="bg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D0325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2245" name="WordArt 21"/>
          <p:cNvSpPr>
            <a:spLocks noChangeArrowheads="1" noChangeShapeType="1" noTextEdit="1"/>
          </p:cNvSpPr>
          <p:nvPr/>
        </p:nvSpPr>
        <p:spPr bwMode="auto">
          <a:xfrm>
            <a:off x="3736975" y="1352550"/>
            <a:ext cx="1219200" cy="363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ИСТОЧНИКИ</a:t>
            </a:r>
          </a:p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УГРОЗ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" name="Rectangle 2"/>
          <p:cNvSpPr>
            <a:spLocks noChangeArrowheads="1"/>
          </p:cNvSpPr>
          <p:nvPr/>
        </p:nvSpPr>
        <p:spPr bwMode="auto">
          <a:xfrm>
            <a:off x="0" y="9525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endParaRPr lang="ru-RU" sz="2900"/>
          </a:p>
          <a:p>
            <a:pPr>
              <a:buFontTx/>
              <a:buNone/>
            </a:pPr>
            <a:endParaRPr lang="ru-RU" sz="2800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222250" y="131763"/>
            <a:ext cx="8729663" cy="50800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ru-RU" sz="2000" b="1"/>
              <a:t>ДЕМОГРАФИЧЕСКАЯ ПОЛИТИКА: СУЩНОСТЬ И СОДЕРЖАНИЕ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323850" y="1773238"/>
            <a:ext cx="2665413" cy="2282825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 b="1"/>
              <a:t>Объекты</a:t>
            </a:r>
            <a:r>
              <a:rPr lang="ru-RU"/>
              <a:t>: </a:t>
            </a:r>
          </a:p>
          <a:p>
            <a:pPr algn="ctr">
              <a:lnSpc>
                <a:spcPct val="80000"/>
              </a:lnSpc>
            </a:pPr>
            <a:r>
              <a:rPr lang="ru-RU" i="1"/>
              <a:t>население </a:t>
            </a:r>
            <a:r>
              <a:rPr lang="ru-RU"/>
              <a:t>страны в целом или отдельных регионов, </a:t>
            </a:r>
            <a:r>
              <a:rPr lang="ru-RU" i="1"/>
              <a:t>социально-демографические группы</a:t>
            </a:r>
            <a:r>
              <a:rPr lang="ru-RU"/>
              <a:t>, </a:t>
            </a:r>
            <a:r>
              <a:rPr lang="ru-RU" i="1"/>
              <a:t>когорты населения, семьи определенных типов или стадий жизненного цикла</a:t>
            </a:r>
            <a:endParaRPr lang="ru-RU"/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50825" y="4379913"/>
            <a:ext cx="7345363" cy="2289175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chemeClr val="bg1"/>
              </a:gs>
              <a:gs pos="100000">
                <a:srgbClr val="FFCC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r>
              <a:rPr lang="ru-RU"/>
              <a:t>   государственная помощь семьям с детьми;</a:t>
            </a:r>
          </a:p>
          <a:p>
            <a:r>
              <a:rPr lang="ru-RU"/>
              <a:t>   создание условий для совмещения активной профессиональной деятельности с выполнением семейных обязанностей;</a:t>
            </a:r>
          </a:p>
          <a:p>
            <a:r>
              <a:rPr lang="ru-RU"/>
              <a:t>   снижение заболеваемости и смертности;</a:t>
            </a:r>
          </a:p>
          <a:p>
            <a:r>
              <a:rPr lang="ru-RU"/>
              <a:t>   увеличение продолжительности жизни;</a:t>
            </a:r>
          </a:p>
          <a:p>
            <a:r>
              <a:rPr lang="ru-RU"/>
              <a:t>   улучшение качественных характеристик населения;</a:t>
            </a:r>
          </a:p>
          <a:p>
            <a:r>
              <a:rPr lang="ru-RU"/>
              <a:t>   регулирование миграционных процессов;</a:t>
            </a:r>
          </a:p>
          <a:p>
            <a:r>
              <a:rPr lang="ru-RU"/>
              <a:t>   урбанизации и расселения и т.п.</a:t>
            </a:r>
          </a:p>
        </p:txBody>
      </p:sp>
      <p:sp>
        <p:nvSpPr>
          <p:cNvPr id="18457" name="Text Box 25" descr="Папирус"/>
          <p:cNvSpPr txBox="1">
            <a:spLocks noChangeArrowheads="1"/>
          </p:cNvSpPr>
          <p:nvPr/>
        </p:nvSpPr>
        <p:spPr bwMode="auto">
          <a:xfrm>
            <a:off x="3203575" y="2420938"/>
            <a:ext cx="2665413" cy="749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/>
              <a:t>определение и изложение системы целей</a:t>
            </a:r>
          </a:p>
        </p:txBody>
      </p:sp>
      <p:sp>
        <p:nvSpPr>
          <p:cNvPr id="18462" name="AutoShape 30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9</a:t>
            </a: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107950" y="765175"/>
            <a:ext cx="89281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b="1" i="1">
                <a:solidFill>
                  <a:schemeClr val="bg1"/>
                </a:solidFill>
              </a:rPr>
              <a:t>Демографическая политика</a:t>
            </a:r>
            <a:r>
              <a:rPr lang="ru-RU">
                <a:solidFill>
                  <a:schemeClr val="bg1"/>
                </a:solidFill>
              </a:rPr>
              <a:t> – деятельность органов государственного управления и социальных институтов, направленная на создание устойчивых количественных и качественных параметров воспроизводства населения.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18466" name="AutoShape 34"/>
          <p:cNvSpPr>
            <a:spLocks noChangeArrowheads="1"/>
          </p:cNvSpPr>
          <p:nvPr/>
        </p:nvSpPr>
        <p:spPr bwMode="auto">
          <a:xfrm>
            <a:off x="3248025" y="1628775"/>
            <a:ext cx="5688013" cy="576263"/>
          </a:xfrm>
          <a:prstGeom prst="downArrowCallout">
            <a:avLst>
              <a:gd name="adj1" fmla="val 246763"/>
              <a:gd name="adj2" fmla="val 246763"/>
              <a:gd name="adj3" fmla="val 16667"/>
              <a:gd name="adj4" fmla="val 66667"/>
            </a:avLst>
          </a:prstGeom>
          <a:solidFill>
            <a:srgbClr val="CD0325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D0325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8467" name="WordArt 35"/>
          <p:cNvSpPr>
            <a:spLocks noChangeArrowheads="1" noChangeShapeType="1" noTextEdit="1"/>
          </p:cNvSpPr>
          <p:nvPr/>
        </p:nvSpPr>
        <p:spPr bwMode="auto">
          <a:xfrm>
            <a:off x="3516313" y="1681163"/>
            <a:ext cx="5303837" cy="268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ЭЛЕМЕНТЫ СТРУКТУРЫ</a:t>
            </a:r>
          </a:p>
        </p:txBody>
      </p:sp>
      <p:sp>
        <p:nvSpPr>
          <p:cNvPr id="18468" name="AutoShape 36"/>
          <p:cNvSpPr>
            <a:spLocks noChangeArrowheads="1"/>
          </p:cNvSpPr>
          <p:nvPr/>
        </p:nvSpPr>
        <p:spPr bwMode="auto">
          <a:xfrm>
            <a:off x="6372225" y="2852738"/>
            <a:ext cx="2232025" cy="1368425"/>
          </a:xfrm>
          <a:prstGeom prst="curvedLeftArrow">
            <a:avLst>
              <a:gd name="adj1" fmla="val 20000"/>
              <a:gd name="adj2" fmla="val 40000"/>
              <a:gd name="adj3" fmla="val 54370"/>
            </a:avLst>
          </a:prstGeom>
          <a:solidFill>
            <a:srgbClr val="CD03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5" name="Text Box 33" descr="Папирус"/>
          <p:cNvSpPr txBox="1">
            <a:spLocks noChangeArrowheads="1"/>
          </p:cNvSpPr>
          <p:nvPr/>
        </p:nvSpPr>
        <p:spPr bwMode="auto">
          <a:xfrm>
            <a:off x="6299200" y="2449513"/>
            <a:ext cx="2665413" cy="749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/>
              <a:t>разработка и реализация средств для их достижения </a:t>
            </a:r>
          </a:p>
        </p:txBody>
      </p:sp>
      <p:sp>
        <p:nvSpPr>
          <p:cNvPr id="18469" name="WordArt 37"/>
          <p:cNvSpPr>
            <a:spLocks noChangeArrowheads="1" noChangeShapeType="1" noTextEdit="1"/>
          </p:cNvSpPr>
          <p:nvPr/>
        </p:nvSpPr>
        <p:spPr bwMode="auto">
          <a:xfrm>
            <a:off x="3290888" y="3644900"/>
            <a:ext cx="3009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направления</a:t>
            </a:r>
          </a:p>
        </p:txBody>
      </p:sp>
      <p:pic>
        <p:nvPicPr>
          <p:cNvPr id="18471" name="Picture 39" descr="4f25b3e1ae550c20bbefe7c53599b203"/>
          <p:cNvPicPr>
            <a:picLocks noChangeAspect="1" noChangeArrowheads="1"/>
          </p:cNvPicPr>
          <p:nvPr/>
        </p:nvPicPr>
        <p:blipFill>
          <a:blip r:embed="rId3"/>
          <a:srcRect l="59222" t="6741"/>
          <a:stretch>
            <a:fillRect/>
          </a:stretch>
        </p:blipFill>
        <p:spPr bwMode="auto">
          <a:xfrm>
            <a:off x="7769225" y="4471988"/>
            <a:ext cx="1196975" cy="2052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9525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79388" y="131763"/>
            <a:ext cx="8729662" cy="50800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ru-RU" b="1"/>
              <a:t>ОБЕСПЕЧЕНИЕ БЕЗОПАСНОСТИ В СФЕРЕ ЗДРАВООХРАНЕНИЯ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22250" y="2482850"/>
            <a:ext cx="3413125" cy="42545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 b="1"/>
              <a:t>Методы:                            </a:t>
            </a:r>
            <a:r>
              <a:rPr lang="ru-RU"/>
              <a:t>государственно-правовое регулирование в области стандартизации, лицензирования, сертификации медицинских услуг, аккредитации медицинских и фармацевтических учреждений, </a:t>
            </a:r>
          </a:p>
          <a:p>
            <a:pPr algn="ctr">
              <a:lnSpc>
                <a:spcPct val="80000"/>
              </a:lnSpc>
            </a:pPr>
            <a:r>
              <a:rPr lang="ru-RU"/>
              <a:t>обеспечение государственных гарантий по оказанию медицинской помощи и модернизации системы ОМС, </a:t>
            </a:r>
          </a:p>
          <a:p>
            <a:pPr algn="ctr">
              <a:lnSpc>
                <a:spcPct val="80000"/>
              </a:lnSpc>
            </a:pPr>
            <a:r>
              <a:rPr lang="ru-RU"/>
              <a:t>определения единых критериев оценки работы лечебно-профилактических учреждений.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179388" y="836613"/>
            <a:ext cx="8785225" cy="1462087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chemeClr val="bg1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 algn="ctr"/>
            <a:r>
              <a:rPr lang="ru-RU" b="1"/>
              <a:t>Направления: </a:t>
            </a:r>
          </a:p>
          <a:p>
            <a:pPr>
              <a:lnSpc>
                <a:spcPct val="80000"/>
              </a:lnSpc>
            </a:pPr>
            <a:r>
              <a:rPr lang="ru-RU"/>
              <a:t>  повышение качества и доступности медицинского обслуживания; </a:t>
            </a:r>
          </a:p>
          <a:p>
            <a:pPr>
              <a:lnSpc>
                <a:spcPct val="80000"/>
              </a:lnSpc>
            </a:pPr>
            <a:r>
              <a:rPr lang="ru-RU"/>
              <a:t>  государственная поддержка перспективных разработок в области фармацевтики, биотехнологий и нанотехнологий; </a:t>
            </a:r>
          </a:p>
          <a:p>
            <a:pPr>
              <a:lnSpc>
                <a:spcPct val="80000"/>
              </a:lnSpc>
            </a:pPr>
            <a:r>
              <a:rPr lang="ru-RU"/>
              <a:t>  модернизация экономических механизмов функционирования здравоохранения и развитие материально-технической базы.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5724525" y="2470150"/>
            <a:ext cx="3240088" cy="42545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 b="1"/>
              <a:t>Пути: </a:t>
            </a:r>
          </a:p>
          <a:p>
            <a:pPr algn="ctr">
              <a:lnSpc>
                <a:spcPct val="80000"/>
              </a:lnSpc>
            </a:pPr>
            <a:r>
              <a:rPr lang="ru-RU"/>
              <a:t>формирование национальных программ по лечению социально значимых заболеваний с разработкой единых общероссийских подходов к диагностике, лечению и реабилитации пациентов;</a:t>
            </a:r>
          </a:p>
          <a:p>
            <a:pPr algn="ctr">
              <a:lnSpc>
                <a:spcPct val="80000"/>
              </a:lnSpc>
            </a:pPr>
            <a:r>
              <a:rPr lang="ru-RU"/>
              <a:t>развитие системы управления качеством и доступностью медицинской помощи, подготовка специалистов здравоохранения;</a:t>
            </a:r>
          </a:p>
          <a:p>
            <a:pPr algn="ctr">
              <a:lnSpc>
                <a:spcPct val="80000"/>
              </a:lnSpc>
            </a:pPr>
            <a:r>
              <a:rPr lang="ru-RU"/>
              <a:t>обеспечение качественного изменения структуры заболеваний и ликвидации предпосылок эпидемий.</a:t>
            </a:r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19</a:t>
            </a:r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3635375" y="2565400"/>
            <a:ext cx="2016125" cy="1871663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CD03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pic>
        <p:nvPicPr>
          <p:cNvPr id="61453" name="Picture 13" descr="reest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4581525"/>
            <a:ext cx="1952625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0112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ЦСПИ «Стратегия»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(является неправительственной организацией) опубликовал результаты анализа угроз национальной безопасности РК на среднесрочную перспективу , включая угрозы в социальной сфере: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Угрозы кризиса социальной инфраструктуры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Имеется в виду система сохранения, воспроизводства и повышения качества человеческого капитала.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сфере образования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Продолжающееся снижение качества системы образования и воспитания. Оно во многом несет на себе отпечаток периода 90-х годов, характеризовавшийся вынужденной «оптимизацией» существовавшей системы советского образца. Современный этап развития Казахстана привнес новые моменты в этот процесс. Обострилось несоответствие между количественными показателями (финансирование, рост числа материальных объектов системы, принятие новых законов, некоторое повышение материального статуса работников образования) и качественными параметрами системы образования и воспитания. Резкое увеличение числа вузов привело не к росту профессиональной квалификации и гражданской культуры выпускников, а к их упадку. Это особенно заметно в сфере здравоохранения. Менее заметно, но не менее губительно – в сфере образования.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Показателен быстрый рост коррупционного потенциала государственной системы контроля качества знаний выпускников (ЕНТ), программы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Болашак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 Решение Министерства образования о введении практики повторной проверки знаний на приемных экзаменах в вузах не решает проблемы, создавая «второй ярус» той же проблемы.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Практическим следствием такого положения может быть существенная задержка реализации программ повышения конкурентоспособности Казахстана, во всех смыслах этого понятия. 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 smtClean="0"/>
              <a:t>Категория угрозы: сохранится до конца рассматриваемого периода.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71480"/>
            <a:ext cx="85011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сфере здравоохранения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Здесь имеет место аналогичная ситуация: объемы финансирования еще не привели к адекватному подъему качества работы учреждений здравоохранения. Сфера здравоохранения также еще не достигла общественно-приемлемого баланса платной и бесплатной медицины.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Низкий качественный уровень здравоохранения. Представляет собой сложный комплекс проблем, от количества объектов здравоохранения и качества используемых медикаментов и оборудования, до уровня подготовки преподавателей медицинских вузов и, соответственно, выпускников. Не решены многие организационно-методические проблемы, не налажено всеобщее профилактическое обследование населения, как фундамент системы медицинского обслуживания.   Имеет место рост числа заболеваний, в том числе социальными болезнями.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Как показывают последние социологические замеры, ситуация с качеством медицинского обслуживания попала в число факторов, потенциально способных вызвать протестные настроения, как в обществе, так и в среде самих медицинских работников.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Категория угрозы: на весь рассматриваемый период.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71480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Угроза санитарно-эпидемиологическому благополучию страны.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Они обрисовались уже достаточно рельефно. За последние годы количество ВИЧ-инфицированных превысило 10000 человек на март 2008 года, (по экспертным оценкам – 14000), показатель заражений сифилисом остается на уровне 8-9 тысяч. Сохраняется высокий уровень заболеваний гепатитом, менингитом, дизентерией, сальмонеллезом,  другими инфекционными заболеваниями.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Основная  причина – в невыполнении в полном объеме государственных и отраслевых программ, прежде всего - «Чистая питьевая вода», которая растягивается на годы. Ситуация по туберкулезу стала предметом уже международной озабоченности: 150 человек на 100 тысяч населения (для сравнения, в странах Балтии -  9 человек). Угрожающая ситуация по ВИЧ-инфекции, венерическим заболеваниям, детским инфекциям, детской и материнской смертности напрямую влияет на развитие демографической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Казахстане.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Категория угрозы: на весь рассматриваемый период.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612845"/>
            <a:ext cx="80724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Низкие количественные параметры системы здравоохранения в сельской местности. 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Отсутствие необходимых медицинских учреждений на селе переводит проблему из социальных в экономическую, поскольку оно выступает фактором усиливающейся миграции сельского населения в город и возрастающей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маргинализации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городского населения.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Категория угрозы: на весь рассматриваемый период.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Риск массовой вспышки инфекционных заболеваний. Может иметь место в условиях  сезонного обострения проблем с водой, прежде всего на юге Казахстана, с соответствующими политическими последствиями.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Категория угроза: форс-мажор, при наличии всех предпосылок к нему.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11125" y="101600"/>
            <a:ext cx="8924925" cy="6648450"/>
          </a:xfrm>
          <a:prstGeom prst="rect">
            <a:avLst/>
          </a:prstGeom>
          <a:noFill/>
          <a:ln w="76200" cmpd="tri">
            <a:solidFill>
              <a:srgbClr val="99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50825" y="228600"/>
            <a:ext cx="8588375" cy="1447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98438" y="765175"/>
            <a:ext cx="8713787" cy="1711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 sz="2000" dirty="0">
                <a:solidFill>
                  <a:schemeClr val="bg1"/>
                </a:solidFill>
              </a:rPr>
              <a:t>«Мы предлагаем построить такое общество, где право на пищу столь же священно, как и право голоса, где право на начальное образование столь же уважаемо, как и право на свободу печати, и где право на развитие рассматривается как одно из фундаментальных прав человека». </a:t>
            </a:r>
          </a:p>
          <a:p>
            <a:pPr algn="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 sz="2000" i="1" dirty="0">
                <a:solidFill>
                  <a:schemeClr val="bg1"/>
                </a:solidFill>
              </a:rPr>
              <a:t>(Всемирная социальная декларация (1995 г.)</a:t>
            </a:r>
          </a:p>
        </p:txBody>
      </p:sp>
      <p:sp>
        <p:nvSpPr>
          <p:cNvPr id="23558" name="Text Box 6" descr="Папирус"/>
          <p:cNvSpPr txBox="1">
            <a:spLocks noChangeArrowheads="1"/>
          </p:cNvSpPr>
          <p:nvPr/>
        </p:nvSpPr>
        <p:spPr bwMode="auto">
          <a:xfrm>
            <a:off x="250825" y="2820988"/>
            <a:ext cx="2665413" cy="9683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dirty="0"/>
              <a:t>кредит для всех в целях обеспечения возможностей </a:t>
            </a:r>
            <a:r>
              <a:rPr lang="ru-RU" dirty="0" err="1"/>
              <a:t>самозанятости</a:t>
            </a:r>
            <a:r>
              <a:rPr lang="ru-RU" dirty="0"/>
              <a:t> </a:t>
            </a:r>
          </a:p>
        </p:txBody>
      </p:sp>
      <p:sp>
        <p:nvSpPr>
          <p:cNvPr id="23560" name="Text Box 8" descr="Папирус"/>
          <p:cNvSpPr txBox="1">
            <a:spLocks noChangeArrowheads="1"/>
          </p:cNvSpPr>
          <p:nvPr/>
        </p:nvSpPr>
        <p:spPr bwMode="auto">
          <a:xfrm>
            <a:off x="250825" y="4043363"/>
            <a:ext cx="2665413" cy="9683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/>
              <a:t>всеобщее начальное образование, как для девочек, так и для мальчиков </a:t>
            </a:r>
          </a:p>
        </p:txBody>
      </p:sp>
      <p:sp>
        <p:nvSpPr>
          <p:cNvPr id="23561" name="Text Box 9" descr="Папирус"/>
          <p:cNvSpPr txBox="1">
            <a:spLocks noChangeArrowheads="1"/>
          </p:cNvSpPr>
          <p:nvPr/>
        </p:nvSpPr>
        <p:spPr bwMode="auto">
          <a:xfrm>
            <a:off x="6256338" y="2840038"/>
            <a:ext cx="2665412" cy="8350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</a:pPr>
            <a:r>
              <a:rPr lang="ru-RU"/>
              <a:t>безопасная питьевая вода и санитария для всех </a:t>
            </a:r>
          </a:p>
        </p:txBody>
      </p:sp>
      <p:sp>
        <p:nvSpPr>
          <p:cNvPr id="23562" name="Text Box 10" descr="Папирус"/>
          <p:cNvSpPr txBox="1">
            <a:spLocks noChangeArrowheads="1"/>
          </p:cNvSpPr>
          <p:nvPr/>
        </p:nvSpPr>
        <p:spPr bwMode="auto">
          <a:xfrm>
            <a:off x="6246813" y="5484813"/>
            <a:ext cx="2665412" cy="9683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/>
              <a:t>предоставление услуг по планированию семьи для всех желающих </a:t>
            </a:r>
          </a:p>
        </p:txBody>
      </p:sp>
      <p:sp>
        <p:nvSpPr>
          <p:cNvPr id="23563" name="Text Box 11" descr="Папирус"/>
          <p:cNvSpPr txBox="1">
            <a:spLocks noChangeArrowheads="1"/>
          </p:cNvSpPr>
          <p:nvPr/>
        </p:nvSpPr>
        <p:spPr bwMode="auto">
          <a:xfrm>
            <a:off x="269875" y="5265738"/>
            <a:ext cx="2665413" cy="11874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/>
              <a:t>элементарная медицинская помощь для всех с приоритетной вакцинацией детей </a:t>
            </a:r>
          </a:p>
        </p:txBody>
      </p:sp>
      <p:sp>
        <p:nvSpPr>
          <p:cNvPr id="23564" name="Text Box 12" descr="Папирус"/>
          <p:cNvSpPr txBox="1">
            <a:spLocks noChangeArrowheads="1"/>
          </p:cNvSpPr>
          <p:nvPr/>
        </p:nvSpPr>
        <p:spPr bwMode="auto">
          <a:xfrm>
            <a:off x="3267075" y="5922963"/>
            <a:ext cx="2665413" cy="5302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 dirty="0"/>
              <a:t>ликвидация случаев острого недоедания </a:t>
            </a:r>
          </a:p>
        </p:txBody>
      </p:sp>
      <p:sp>
        <p:nvSpPr>
          <p:cNvPr id="23565" name="Text Box 13" descr="Папирус"/>
          <p:cNvSpPr txBox="1">
            <a:spLocks noChangeArrowheads="1"/>
          </p:cNvSpPr>
          <p:nvPr/>
        </p:nvSpPr>
        <p:spPr bwMode="auto">
          <a:xfrm>
            <a:off x="6246813" y="4092575"/>
            <a:ext cx="2665412" cy="9683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/>
              <a:t>сокращение вдвое уровня неграмотности среди взрослого населения </a:t>
            </a: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6008688" y="3476625"/>
            <a:ext cx="225425" cy="9366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 rot="10800000">
            <a:off x="2944813" y="3471863"/>
            <a:ext cx="225425" cy="9366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 rot="5400000">
            <a:off x="4529932" y="5012531"/>
            <a:ext cx="214312" cy="9366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72" name="AutoShape 20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2</a:t>
            </a:r>
          </a:p>
        </p:txBody>
      </p:sp>
      <p:pic>
        <p:nvPicPr>
          <p:cNvPr id="23574" name="Picture 22" descr="YcnurkU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2150" y="3141663"/>
            <a:ext cx="2663825" cy="2000250"/>
          </a:xfrm>
          <a:prstGeom prst="rect">
            <a:avLst/>
          </a:prstGeom>
          <a:noFill/>
          <a:ln w="57150">
            <a:solidFill>
              <a:srgbClr val="CD0325"/>
            </a:solidFill>
            <a:miter lim="800000"/>
            <a:headEnd/>
            <a:tailEnd/>
          </a:ln>
        </p:spPr>
      </p:pic>
      <p:sp>
        <p:nvSpPr>
          <p:cNvPr id="23571" name="WordArt 19"/>
          <p:cNvSpPr>
            <a:spLocks noChangeArrowheads="1" noChangeShapeType="1" noTextEdit="1"/>
          </p:cNvSpPr>
          <p:nvPr/>
        </p:nvSpPr>
        <p:spPr bwMode="auto">
          <a:xfrm>
            <a:off x="3286116" y="3357563"/>
            <a:ext cx="2438409" cy="136207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минимальные</a:t>
            </a:r>
          </a:p>
          <a:p>
            <a:pPr algn="ctr"/>
            <a:r>
              <a:rPr lang="ru-RU" sz="28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задачи по</a:t>
            </a:r>
          </a:p>
          <a:p>
            <a:pPr algn="ctr"/>
            <a:r>
              <a:rPr lang="ru-RU" sz="28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обеспечению</a:t>
            </a:r>
          </a:p>
          <a:p>
            <a:pPr algn="ctr"/>
            <a:r>
              <a:rPr lang="ru-RU" sz="28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социальной</a:t>
            </a:r>
          </a:p>
          <a:p>
            <a:pPr algn="ctr"/>
            <a:r>
              <a:rPr lang="ru-RU" sz="28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безопасности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222250" y="131763"/>
            <a:ext cx="8729663" cy="50800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ru-RU" sz="2000" b="1" dirty="0"/>
              <a:t>СУЩНОСТЬ СОЦИАЛЬНОЙ БЕЗОПАСНОСТИ</a:t>
            </a:r>
          </a:p>
        </p:txBody>
      </p:sp>
      <p:pic>
        <p:nvPicPr>
          <p:cNvPr id="24" name="Picture 22" descr="YcnurkU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143248"/>
            <a:ext cx="2663825" cy="2000250"/>
          </a:xfrm>
          <a:prstGeom prst="rect">
            <a:avLst/>
          </a:prstGeom>
          <a:noFill/>
          <a:ln w="57150">
            <a:solidFill>
              <a:srgbClr val="CD0325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9525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79388" y="131763"/>
            <a:ext cx="8729662" cy="48895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ru-RU" sz="2000" b="1"/>
              <a:t>ПОНЯТИЕ СОЦИАЛЬНОЙ БЕЗОПАСНОСТИ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79388" y="869950"/>
            <a:ext cx="3529012" cy="3159125"/>
          </a:xfrm>
          <a:prstGeom prst="rect">
            <a:avLst/>
          </a:prstGeom>
          <a:gradFill rotWithShape="1">
            <a:gsLst>
              <a:gs pos="0">
                <a:srgbClr val="EFF7A7"/>
              </a:gs>
              <a:gs pos="50000">
                <a:schemeClr val="bg1"/>
              </a:gs>
              <a:gs pos="100000">
                <a:srgbClr val="EFF7A7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FF7A7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b="1"/>
              <a:t>Зарубежный подход</a:t>
            </a:r>
            <a:r>
              <a:rPr lang="ru-RU" i="1"/>
              <a:t>                                 </a:t>
            </a:r>
            <a:r>
              <a:rPr lang="ru-RU"/>
              <a:t>  ассоциация понятия «социальная безопасность» с понятием «социальное обеспечение».                                   Решение проблем обеспечения социальной безопасности, предоставления материальной и иной помощи нуждающимся категориям граждан является основополагающим аспектом обеспечения национальной безопасности в целом. 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449888" y="831850"/>
            <a:ext cx="3529012" cy="31591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b="1"/>
              <a:t>Отечественный подход</a:t>
            </a:r>
            <a:r>
              <a:rPr lang="ru-RU"/>
              <a:t> социальная безопасность рассматривается как комплексное понятие, используемое для обозначения безопасности населения страны от целого комплекса разных угроз, причем не только социального, но и экономического, экологического характера и т.д. (безработица, нищета, преступные посягательства, экология и др.)</a:t>
            </a:r>
          </a:p>
        </p:txBody>
      </p:sp>
      <p:sp>
        <p:nvSpPr>
          <p:cNvPr id="51210" name="AutoShape 10"/>
          <p:cNvSpPr>
            <a:spLocks noChangeArrowheads="1"/>
          </p:cNvSpPr>
          <p:nvPr/>
        </p:nvSpPr>
        <p:spPr bwMode="auto">
          <a:xfrm>
            <a:off x="3779838" y="1557338"/>
            <a:ext cx="1584325" cy="788987"/>
          </a:xfrm>
          <a:prstGeom prst="leftRightArrow">
            <a:avLst>
              <a:gd name="adj1" fmla="val 50000"/>
              <a:gd name="adj2" fmla="val 40161"/>
            </a:avLst>
          </a:prstGeom>
          <a:gradFill rotWithShape="1">
            <a:gsLst>
              <a:gs pos="0">
                <a:schemeClr val="bg1"/>
              </a:gs>
              <a:gs pos="50000">
                <a:srgbClr val="CD0325"/>
              </a:gs>
              <a:gs pos="100000">
                <a:schemeClr val="bg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D0325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211" name="WordArt 11"/>
          <p:cNvSpPr>
            <a:spLocks noChangeArrowheads="1" noChangeShapeType="1" noTextEdit="1"/>
          </p:cNvSpPr>
          <p:nvPr/>
        </p:nvSpPr>
        <p:spPr bwMode="auto">
          <a:xfrm>
            <a:off x="3952875" y="1784350"/>
            <a:ext cx="1219200" cy="363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ПОДХОДЫ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179388" y="4076700"/>
            <a:ext cx="61214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ru-RU" sz="2000" b="1" i="1">
                <a:solidFill>
                  <a:schemeClr val="bg1"/>
                </a:solidFill>
              </a:rPr>
              <a:t>Социальная безопасность</a:t>
            </a:r>
            <a:r>
              <a:rPr lang="ru-RU" sz="2000">
                <a:solidFill>
                  <a:schemeClr val="bg1"/>
                </a:solidFill>
              </a:rPr>
              <a:t>» - совокупность мер по защите интересов страны и народа в социальной сфере, развитие социальной структуры и отношений в обществе, системы жизнеобеспечения и социализации людей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179388" y="5516563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экономическая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6165850" y="5530850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здравоохранение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3194050" y="5516563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продовольственная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179388" y="6315075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экологическая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6165850" y="6073775"/>
            <a:ext cx="2879725" cy="5873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безопасность личности  и общества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3194050" y="6315075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политическая</a:t>
            </a:r>
          </a:p>
        </p:txBody>
      </p:sp>
      <p:sp>
        <p:nvSpPr>
          <p:cNvPr id="51227" name="AutoShape 27"/>
          <p:cNvSpPr>
            <a:spLocks noChangeArrowheads="1"/>
          </p:cNvSpPr>
          <p:nvPr/>
        </p:nvSpPr>
        <p:spPr bwMode="auto">
          <a:xfrm>
            <a:off x="6372225" y="4581525"/>
            <a:ext cx="2376488" cy="792163"/>
          </a:xfrm>
          <a:prstGeom prst="curvedLeftArrow">
            <a:avLst>
              <a:gd name="adj1" fmla="val 20000"/>
              <a:gd name="adj2" fmla="val 40000"/>
              <a:gd name="adj3" fmla="val 100000"/>
            </a:avLst>
          </a:prstGeom>
          <a:solidFill>
            <a:srgbClr val="CD03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6" name="WordArt 26"/>
          <p:cNvSpPr>
            <a:spLocks noChangeArrowheads="1" noChangeShapeType="1" noTextEdit="1"/>
          </p:cNvSpPr>
          <p:nvPr/>
        </p:nvSpPr>
        <p:spPr bwMode="auto">
          <a:xfrm>
            <a:off x="6588125" y="4221163"/>
            <a:ext cx="2208213" cy="668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охватывает сферы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жизнедеятельности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9525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79388" y="131763"/>
            <a:ext cx="8729662" cy="48895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ru-RU" sz="2000" b="1"/>
              <a:t>ПОНЯТИЕ СОЦИАЛЬНОЙ БЕЗОПАСНОСТИ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79388" y="869950"/>
            <a:ext cx="3529012" cy="3159125"/>
          </a:xfrm>
          <a:prstGeom prst="rect">
            <a:avLst/>
          </a:prstGeom>
          <a:gradFill rotWithShape="1">
            <a:gsLst>
              <a:gs pos="0">
                <a:srgbClr val="EFF7A7"/>
              </a:gs>
              <a:gs pos="50000">
                <a:schemeClr val="bg1"/>
              </a:gs>
              <a:gs pos="100000">
                <a:srgbClr val="EFF7A7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FF7A7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b="1"/>
              <a:t>Зарубежный подход</a:t>
            </a:r>
            <a:r>
              <a:rPr lang="ru-RU" i="1"/>
              <a:t>                                 </a:t>
            </a:r>
            <a:r>
              <a:rPr lang="ru-RU"/>
              <a:t>  ассоциация понятия «социальная безопасность» с понятием «социальное обеспечение».                                   Решение проблем обеспечения социальной безопасности, предоставления материальной и иной помощи нуждающимся категориям граждан является основополагающим аспектом обеспечения национальной безопасности в целом. 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449888" y="831850"/>
            <a:ext cx="3529012" cy="31591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b="1"/>
              <a:t>Отечественный подход</a:t>
            </a:r>
            <a:r>
              <a:rPr lang="ru-RU"/>
              <a:t> социальная безопасность рассматривается как комплексное понятие, используемое для обозначения безопасности населения страны от целого комплекса разных угроз, причем не только социального, но и экономического, экологического характера и т.д. (безработица, нищета, преступные посягательства, экология и др.)</a:t>
            </a:r>
          </a:p>
        </p:txBody>
      </p:sp>
      <p:sp>
        <p:nvSpPr>
          <p:cNvPr id="51210" name="AutoShape 10"/>
          <p:cNvSpPr>
            <a:spLocks noChangeArrowheads="1"/>
          </p:cNvSpPr>
          <p:nvPr/>
        </p:nvSpPr>
        <p:spPr bwMode="auto">
          <a:xfrm>
            <a:off x="3779838" y="1557338"/>
            <a:ext cx="1584325" cy="788987"/>
          </a:xfrm>
          <a:prstGeom prst="leftRightArrow">
            <a:avLst>
              <a:gd name="adj1" fmla="val 50000"/>
              <a:gd name="adj2" fmla="val 40161"/>
            </a:avLst>
          </a:prstGeom>
          <a:gradFill rotWithShape="1">
            <a:gsLst>
              <a:gs pos="0">
                <a:schemeClr val="bg1"/>
              </a:gs>
              <a:gs pos="50000">
                <a:srgbClr val="CD0325"/>
              </a:gs>
              <a:gs pos="100000">
                <a:schemeClr val="bg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D0325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1211" name="WordArt 11"/>
          <p:cNvSpPr>
            <a:spLocks noChangeArrowheads="1" noChangeShapeType="1" noTextEdit="1"/>
          </p:cNvSpPr>
          <p:nvPr/>
        </p:nvSpPr>
        <p:spPr bwMode="auto">
          <a:xfrm>
            <a:off x="3952875" y="1784350"/>
            <a:ext cx="1219200" cy="363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ПОДХОДЫ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179388" y="4076700"/>
            <a:ext cx="61214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ru-RU" sz="2000" b="1" i="1">
                <a:solidFill>
                  <a:schemeClr val="bg1"/>
                </a:solidFill>
              </a:rPr>
              <a:t>Социальная безопасность</a:t>
            </a:r>
            <a:r>
              <a:rPr lang="ru-RU" sz="2000">
                <a:solidFill>
                  <a:schemeClr val="bg1"/>
                </a:solidFill>
              </a:rPr>
              <a:t>» - совокупность мер по защите интересов страны и народа в социальной сфере, развитие социальной структуры и отношений в обществе, системы жизнеобеспечения и социализации людей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179388" y="5516563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экономическая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6165850" y="5530850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здравоохранение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3194050" y="5516563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продовольственная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179388" y="6315075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экологическая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6165850" y="6073775"/>
            <a:ext cx="2879725" cy="5873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безопасность личности  и общества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3194050" y="6315075"/>
            <a:ext cx="2879725" cy="3397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политическая</a:t>
            </a:r>
          </a:p>
        </p:txBody>
      </p:sp>
      <p:sp>
        <p:nvSpPr>
          <p:cNvPr id="51227" name="AutoShape 27"/>
          <p:cNvSpPr>
            <a:spLocks noChangeArrowheads="1"/>
          </p:cNvSpPr>
          <p:nvPr/>
        </p:nvSpPr>
        <p:spPr bwMode="auto">
          <a:xfrm>
            <a:off x="6372225" y="4581525"/>
            <a:ext cx="2376488" cy="792163"/>
          </a:xfrm>
          <a:prstGeom prst="curvedLeftArrow">
            <a:avLst>
              <a:gd name="adj1" fmla="val 20000"/>
              <a:gd name="adj2" fmla="val 40000"/>
              <a:gd name="adj3" fmla="val 100000"/>
            </a:avLst>
          </a:prstGeom>
          <a:solidFill>
            <a:srgbClr val="CD03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6" name="WordArt 26"/>
          <p:cNvSpPr>
            <a:spLocks noChangeArrowheads="1" noChangeShapeType="1" noTextEdit="1"/>
          </p:cNvSpPr>
          <p:nvPr/>
        </p:nvSpPr>
        <p:spPr bwMode="auto">
          <a:xfrm>
            <a:off x="6588125" y="4221163"/>
            <a:ext cx="2208213" cy="668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охватывает сферы</a:t>
            </a:r>
          </a:p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жизнедеятельности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9525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79388" y="131763"/>
            <a:ext cx="8729662" cy="50800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ru-RU" sz="2000" b="1"/>
              <a:t>ПОКАЗАТЕЛИ СОЦИАЛЬНОЙ БЕЗОПАСНОСТИ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79388" y="1685925"/>
            <a:ext cx="2879725" cy="749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социальная независимость государства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165850" y="1654175"/>
            <a:ext cx="2879725" cy="15779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способность системы социальной защиты к системному саморегулированию, развитию и совершенствованию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146425" y="1679575"/>
            <a:ext cx="2879725" cy="9683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стабильность и устойчивость системы социальной защиты населения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4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179388" y="2670175"/>
            <a:ext cx="2879725" cy="14065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стабильность заработной минимальной платы и ее соответствие прожиточному социальному минимуму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175000" y="3775075"/>
            <a:ext cx="2879725" cy="311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уровень безработицы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175375" y="3394075"/>
            <a:ext cx="2879725" cy="5302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уровень и качество жизни 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155950" y="2847975"/>
            <a:ext cx="2879725" cy="749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/>
              <a:t>уровень социального обеспечения и социального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179388" y="4313238"/>
            <a:ext cx="2879725" cy="311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безопасность труда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3175000" y="4306888"/>
            <a:ext cx="2879725" cy="3111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социальное партнерство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6156325" y="4087813"/>
            <a:ext cx="2879725" cy="5302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/>
              <a:t>степень развития социальной сферы</a:t>
            </a:r>
          </a:p>
        </p:txBody>
      </p:sp>
      <p:pic>
        <p:nvPicPr>
          <p:cNvPr id="33820" name="Picture 28" descr="32616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359733">
            <a:off x="1859569" y="10037889"/>
            <a:ext cx="1522118" cy="292211"/>
          </a:xfrm>
          <a:prstGeom prst="rect">
            <a:avLst/>
          </a:prstGeom>
          <a:noFill/>
        </p:spPr>
      </p:pic>
      <p:sp>
        <p:nvSpPr>
          <p:cNvPr id="33821" name="Text Box 29"/>
          <p:cNvSpPr txBox="1">
            <a:spLocks noChangeArrowheads="1"/>
          </p:cNvSpPr>
          <p:nvPr/>
        </p:nvSpPr>
        <p:spPr bwMode="auto">
          <a:xfrm flipH="1">
            <a:off x="10144164" y="5143512"/>
            <a:ext cx="2679749" cy="311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«Россия - социальное государство. Мы имеем гораздо более высокий уровень социальных гарантий, чем страны с сопоставимым уровнем производительности труда и доходами на душу населения.»</a:t>
            </a:r>
          </a:p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ru-RU" i="1" dirty="0">
                <a:solidFill>
                  <a:schemeClr val="bg1"/>
                </a:solidFill>
              </a:rPr>
              <a:t>(В.В. Путин – Президент России)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179388" y="692150"/>
            <a:ext cx="8713787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В </a:t>
            </a:r>
            <a:r>
              <a:rPr lang="ru-RU" i="1">
                <a:solidFill>
                  <a:schemeClr val="bg1"/>
                </a:solidFill>
              </a:rPr>
              <a:t>широком смысле</a:t>
            </a:r>
            <a:r>
              <a:rPr lang="ru-RU">
                <a:solidFill>
                  <a:schemeClr val="bg1"/>
                </a:solidFill>
              </a:rPr>
              <a:t> «социальная безопасность» определяется как сложная система внешних и внутренних связей личности, общества и государства, состояние которых определяет (отечественный подход):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9388" y="115888"/>
            <a:ext cx="8729662" cy="504825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000" b="1"/>
              <a:t>КРИТЕРИИ СОЦИАЛЬНОЙ БЕЗОПАСНОСТИ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5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179388" y="1416050"/>
            <a:ext cx="2879725" cy="668338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ru-RU"/>
              <a:t>предотвратить возникновение ситуации социального взрыва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79388" y="2636838"/>
            <a:ext cx="2879725" cy="184467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</a:pPr>
            <a:r>
              <a:rPr lang="ru-RU"/>
              <a:t>поддержать адекватность системы ценностных ориентаций и культуры общественного поведения, в том числе политического и экономического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6165850" y="1430338"/>
            <a:ext cx="2879725" cy="184467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обеспечить устойчивость социальной структуры при нормальной вертикальной и горизонтальной социальной мобильности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6218238" y="3438525"/>
            <a:ext cx="2879725" cy="162877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ru-RU"/>
              <a:t>предотвратить деградацию социальной структуры (как ее нивелирования, так и развития процессов поляризации, маргинализации и люмпенизации)</a:t>
            </a:r>
          </a:p>
        </p:txBody>
      </p:sp>
      <p:sp>
        <p:nvSpPr>
          <p:cNvPr id="29729" name="AutoShape 33" descr="Белый мрамор"/>
          <p:cNvSpPr>
            <a:spLocks noChangeArrowheads="1"/>
          </p:cNvSpPr>
          <p:nvPr/>
        </p:nvSpPr>
        <p:spPr bwMode="auto">
          <a:xfrm>
            <a:off x="3094038" y="1700213"/>
            <a:ext cx="3024187" cy="2808287"/>
          </a:xfrm>
          <a:prstGeom prst="leftRightArrow">
            <a:avLst>
              <a:gd name="adj1" fmla="val 50000"/>
              <a:gd name="adj2" fmla="val 21538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b="1"/>
          </a:p>
        </p:txBody>
      </p:sp>
      <p:sp>
        <p:nvSpPr>
          <p:cNvPr id="29730" name="WordArt 34"/>
          <p:cNvSpPr>
            <a:spLocks noChangeArrowheads="1" noChangeShapeType="1" noTextEdit="1"/>
          </p:cNvSpPr>
          <p:nvPr/>
        </p:nvSpPr>
        <p:spPr bwMode="auto">
          <a:xfrm>
            <a:off x="3419475" y="2636838"/>
            <a:ext cx="2490788" cy="792162"/>
          </a:xfrm>
          <a:prstGeom prst="rect">
            <a:avLst/>
          </a:prstGeom>
        </p:spPr>
        <p:txBody>
          <a:bodyPr wrap="none" fromWordArt="1">
            <a:prstTxWarp prst="textChevronInverted">
              <a:avLst>
                <a:gd name="adj" fmla="val 75000"/>
              </a:avLst>
            </a:prstTxWarp>
          </a:bodyPr>
          <a:lstStyle/>
          <a:p>
            <a:pPr algn="ctr"/>
            <a:r>
              <a:rPr lang="ru-RU" sz="2400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КРИТЕРИИ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107950" y="692150"/>
            <a:ext cx="8928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Систему социальной безопасности того или иного государства оценивают                 по ее способности:</a:t>
            </a:r>
          </a:p>
        </p:txBody>
      </p:sp>
      <p:pic>
        <p:nvPicPr>
          <p:cNvPr id="29735" name="Picture 39" descr="4325762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-2592388" y="6812280"/>
            <a:ext cx="2592388" cy="45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9525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22250" y="131763"/>
            <a:ext cx="8729663" cy="50800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ru-RU" sz="2000" b="1" dirty="0"/>
              <a:t>УГРОЗЫ СОЦИАЛЬНОЙ БЕЗОПАСНОСТИ 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79388" y="874713"/>
            <a:ext cx="2879725" cy="7493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dirty="0" err="1"/>
              <a:t>санкционная</a:t>
            </a:r>
            <a:r>
              <a:rPr lang="ru-RU" dirty="0"/>
              <a:t> политика США и стран ЕС в отношении России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6165850" y="842963"/>
            <a:ext cx="2879725" cy="182562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попытки богатых сырьем регионов отгородиться от остальной части страны, осуществить передел доходов от природных богатств в свою пользу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146425" y="868363"/>
            <a:ext cx="2879725" cy="541046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dirty="0"/>
              <a:t>региональная дифференциация </a:t>
            </a:r>
            <a:r>
              <a:rPr lang="ru-RU" dirty="0" smtClean="0"/>
              <a:t>доходов</a:t>
            </a:r>
            <a:endParaRPr lang="ru-RU" dirty="0"/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160338" y="2020888"/>
            <a:ext cx="2879725" cy="3083921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</a:pPr>
            <a:r>
              <a:rPr lang="ru-RU" dirty="0"/>
              <a:t>разрушение социальной структуры </a:t>
            </a:r>
            <a:r>
              <a:rPr lang="ru-RU" dirty="0" smtClean="0"/>
              <a:t>общества</a:t>
            </a:r>
            <a:r>
              <a:rPr lang="ru-RU" dirty="0"/>
              <a:t>, </a:t>
            </a:r>
          </a:p>
          <a:p>
            <a:pPr algn="ctr">
              <a:lnSpc>
                <a:spcPct val="90000"/>
              </a:lnSpc>
            </a:pPr>
            <a:r>
              <a:rPr lang="ru-RU" i="1" dirty="0"/>
              <a:t>(</a:t>
            </a:r>
            <a:r>
              <a:rPr lang="ru-RU" i="1" dirty="0" err="1"/>
              <a:t>маргинализация</a:t>
            </a:r>
            <a:r>
              <a:rPr lang="ru-RU" i="1" dirty="0"/>
              <a:t> значительной части </a:t>
            </a:r>
            <a:r>
              <a:rPr lang="ru-RU" i="1" dirty="0" smtClean="0"/>
              <a:t>населения;</a:t>
            </a:r>
            <a:endParaRPr lang="ru-RU" i="1" dirty="0"/>
          </a:p>
          <a:p>
            <a:pPr algn="ctr">
              <a:lnSpc>
                <a:spcPct val="90000"/>
              </a:lnSpc>
            </a:pPr>
            <a:r>
              <a:rPr lang="ru-RU" i="1" dirty="0"/>
              <a:t>формирование биполярной структуры распределения по имущественному достатку и вымывание остатков среднего класса)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151563" y="3035300"/>
            <a:ext cx="2879725" cy="341632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ru-RU" dirty="0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3132138" y="2517775"/>
            <a:ext cx="2879725" cy="315912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деформации в области социальной мобильности </a:t>
            </a:r>
            <a:r>
              <a:rPr lang="ru-RU" i="1"/>
              <a:t>(социальная миграция вверх худших представителей из низших страт и вытеснение вниз честных, продуктивных и образованных; деформация процессов горизонтальной социальной мобильности)</a:t>
            </a:r>
            <a:r>
              <a:rPr lang="ru-RU"/>
              <a:t> 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3141663" y="5876925"/>
            <a:ext cx="2879725" cy="83502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торговля людьми (публичные дома, торговля детьми) 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156325" y="4843463"/>
            <a:ext cx="2879725" cy="182562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высокая вероятность социального взрыва </a:t>
            </a:r>
            <a:r>
              <a:rPr lang="ru-RU" i="1"/>
              <a:t>(сначала на локальном, а потом и на общенациональном уровне)</a:t>
            </a:r>
            <a:r>
              <a:rPr lang="ru-RU"/>
              <a:t> и дезинтеграция страны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107950" y="5876925"/>
            <a:ext cx="2879725" cy="83502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chemeClr val="bg1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/>
              <a:t>миграция за рубеж научно-технических кадров</a:t>
            </a:r>
          </a:p>
        </p:txBody>
      </p:sp>
      <p:sp>
        <p:nvSpPr>
          <p:cNvPr id="26663" name="AutoShape 39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22250" y="131763"/>
            <a:ext cx="8729663" cy="48895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000" b="1" dirty="0"/>
              <a:t>ПОВЫШЕНИЕ КАЧЕСТВА ЖИЗНИ </a:t>
            </a:r>
            <a:r>
              <a:rPr lang="ru-RU" sz="2000" b="1" dirty="0" smtClean="0"/>
              <a:t>ГРАЖДАН</a:t>
            </a:r>
            <a:endParaRPr lang="ru-RU" sz="2000" b="1" dirty="0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60338" y="673100"/>
            <a:ext cx="8856662" cy="98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b="1" dirty="0">
                <a:solidFill>
                  <a:schemeClr val="bg1"/>
                </a:solidFill>
              </a:rPr>
              <a:t>Стратегическими целями</a:t>
            </a:r>
            <a:r>
              <a:rPr lang="ru-RU" dirty="0">
                <a:solidFill>
                  <a:schemeClr val="bg1"/>
                </a:solidFill>
              </a:rPr>
              <a:t> в области повышения качества жизни </a:t>
            </a:r>
            <a:r>
              <a:rPr lang="ru-RU" dirty="0" smtClean="0">
                <a:solidFill>
                  <a:schemeClr val="bg1"/>
                </a:solidFill>
              </a:rPr>
              <a:t>граждан </a:t>
            </a:r>
            <a:r>
              <a:rPr lang="ru-RU" dirty="0">
                <a:solidFill>
                  <a:schemeClr val="bg1"/>
                </a:solidFill>
              </a:rPr>
              <a:t>являются </a:t>
            </a:r>
            <a:r>
              <a:rPr lang="ru-RU" i="1" dirty="0">
                <a:solidFill>
                  <a:schemeClr val="bg1"/>
                </a:solidFill>
              </a:rPr>
              <a:t>снижение уровня социального и имущественного неравенства населения, стабилизация его численности в среднесрочной перспективе, </a:t>
            </a:r>
            <a:r>
              <a:rPr lang="ru-RU" dirty="0">
                <a:solidFill>
                  <a:schemeClr val="bg1"/>
                </a:solidFill>
              </a:rPr>
              <a:t>а в долгосрочной перспективе - </a:t>
            </a:r>
            <a:r>
              <a:rPr lang="ru-RU" i="1" dirty="0">
                <a:solidFill>
                  <a:schemeClr val="bg1"/>
                </a:solidFill>
              </a:rPr>
              <a:t>коренное улучшение демографической ситуации.</a:t>
            </a:r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7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179388" y="2565400"/>
            <a:ext cx="2303462" cy="7493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обеспечение личной безопасности 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2760663" y="2520950"/>
            <a:ext cx="3673475" cy="7493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доступность комфортного жилья, высококачественных и безопасных товаров и услуг 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677025" y="2511425"/>
            <a:ext cx="2287588" cy="758825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/>
              <a:t>достойная оплата активной трудовой деятельности </a:t>
            </a:r>
          </a:p>
        </p:txBody>
      </p:sp>
      <p:sp>
        <p:nvSpPr>
          <p:cNvPr id="32805" name="AutoShape 37"/>
          <p:cNvSpPr>
            <a:spLocks noChangeArrowheads="1"/>
          </p:cNvSpPr>
          <p:nvPr/>
        </p:nvSpPr>
        <p:spPr bwMode="auto">
          <a:xfrm>
            <a:off x="107950" y="1844675"/>
            <a:ext cx="89281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04" name="WordArt 36"/>
          <p:cNvSpPr>
            <a:spLocks noChangeArrowheads="1" noChangeShapeType="1" noTextEdit="1"/>
          </p:cNvSpPr>
          <p:nvPr/>
        </p:nvSpPr>
        <p:spPr bwMode="auto">
          <a:xfrm>
            <a:off x="2435225" y="1916113"/>
            <a:ext cx="4224338" cy="265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ПУТИ ДОСТИЖЕНИЯ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179388" y="3716338"/>
            <a:ext cx="8785225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i="1">
                <a:solidFill>
                  <a:schemeClr val="bg1"/>
                </a:solidFill>
              </a:rPr>
              <a:t>   снижение уровня организованной преступности, коррупции и наркомании, </a:t>
            </a:r>
          </a:p>
          <a:p>
            <a:pPr algn="just"/>
            <a:r>
              <a:rPr lang="ru-RU" i="1">
                <a:solidFill>
                  <a:schemeClr val="bg1"/>
                </a:solidFill>
              </a:rPr>
              <a:t>   противодействие преступным формированиям в легализации собственной экономической основы, </a:t>
            </a:r>
          </a:p>
          <a:p>
            <a:pPr algn="just"/>
            <a:r>
              <a:rPr lang="ru-RU" i="1">
                <a:solidFill>
                  <a:schemeClr val="bg1"/>
                </a:solidFill>
              </a:rPr>
              <a:t>   достижение социально-политической стабильности и положительной динамики развития России, устойчивости финансово-банковской системы, </a:t>
            </a:r>
          </a:p>
          <a:p>
            <a:pPr algn="just"/>
            <a:r>
              <a:rPr lang="ru-RU" i="1">
                <a:solidFill>
                  <a:schemeClr val="bg1"/>
                </a:solidFill>
              </a:rPr>
              <a:t>   расширение воспроизводства минерально-сырьевой базы, доступности современного образования и здравоохранения, </a:t>
            </a:r>
          </a:p>
          <a:p>
            <a:pPr algn="just"/>
            <a:r>
              <a:rPr lang="ru-RU" i="1">
                <a:solidFill>
                  <a:schemeClr val="bg1"/>
                </a:solidFill>
              </a:rPr>
              <a:t>   достижение высокой социальной мобильности и поддержки социально значимой трудовой занятости, </a:t>
            </a:r>
          </a:p>
          <a:p>
            <a:pPr algn="just"/>
            <a:r>
              <a:rPr lang="ru-RU" i="1">
                <a:solidFill>
                  <a:schemeClr val="bg1"/>
                </a:solidFill>
              </a:rPr>
              <a:t>   повышение квалификации и качества трудовых ресурсов, рациональной организации миграционных потоков.</a:t>
            </a:r>
          </a:p>
        </p:txBody>
      </p:sp>
      <p:sp>
        <p:nvSpPr>
          <p:cNvPr id="32807" name="AutoShape 39"/>
          <p:cNvSpPr>
            <a:spLocks noChangeArrowheads="1"/>
          </p:cNvSpPr>
          <p:nvPr/>
        </p:nvSpPr>
        <p:spPr bwMode="auto">
          <a:xfrm>
            <a:off x="107950" y="3357563"/>
            <a:ext cx="89281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D03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08" name="WordArt 40"/>
          <p:cNvSpPr>
            <a:spLocks noChangeArrowheads="1" noChangeShapeType="1" noTextEdit="1"/>
          </p:cNvSpPr>
          <p:nvPr/>
        </p:nvSpPr>
        <p:spPr bwMode="auto">
          <a:xfrm>
            <a:off x="2435225" y="3429000"/>
            <a:ext cx="4224338" cy="265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"/>
                <a:cs typeface="Arial"/>
              </a:rPr>
              <a:t>РЕЗУЛЬТАТ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1275" y="25400"/>
            <a:ext cx="9102725" cy="6832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22250" y="131763"/>
            <a:ext cx="8729663" cy="488950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000" b="1" dirty="0"/>
              <a:t>ОБЕСПЕЧЕНИЕ ПОВЫШЕНИЕ КАЧЕСТВА ЖИЗНИ </a:t>
            </a:r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8899525" y="6592888"/>
            <a:ext cx="215900" cy="2174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/>
              <a:t>8</a:t>
            </a:r>
          </a:p>
        </p:txBody>
      </p:sp>
      <p:sp>
        <p:nvSpPr>
          <p:cNvPr id="52237" name="AutoShape 13"/>
          <p:cNvSpPr>
            <a:spLocks noChangeArrowheads="1"/>
          </p:cNvSpPr>
          <p:nvPr/>
        </p:nvSpPr>
        <p:spPr bwMode="auto">
          <a:xfrm rot="10800000">
            <a:off x="107950" y="2349500"/>
            <a:ext cx="89281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D032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8" name="WordArt 14"/>
          <p:cNvSpPr>
            <a:spLocks noChangeArrowheads="1" noChangeShapeType="1" noTextEdit="1"/>
          </p:cNvSpPr>
          <p:nvPr/>
        </p:nvSpPr>
        <p:spPr bwMode="auto">
          <a:xfrm>
            <a:off x="2411413" y="2420938"/>
            <a:ext cx="4224337" cy="265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"/>
                <a:cs typeface="Arial"/>
              </a:rPr>
              <a:t>ПРОТИВОДЕЙСТВИЕ УГРОЗАМ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148263" y="746125"/>
            <a:ext cx="3816350" cy="96837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усиление конкуренции в борьбе за дефицитные сырьевые, энергетические, водные и продовольственные ресурсы 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9388" y="757238"/>
            <a:ext cx="3240087" cy="749300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кризисы мировой и региональных финансово-банковских систем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179388" y="1576388"/>
            <a:ext cx="3240087" cy="749300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повышающие стратегические риски зависимости от изменения внешних факторов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5148263" y="1771650"/>
            <a:ext cx="3816350" cy="53022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ru-RU">
                <a:latin typeface="Times New Roman" pitchFamily="18" charset="0"/>
              </a:rPr>
              <a:t>отставание в развитии передовых технологических укладов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107950" y="2786063"/>
            <a:ext cx="89281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совершенствование национальной системы защиты прав человека и безопасности жизнедеятельности граждан;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содействие росту благосостояния, сокращению бедности и различий в уровне доходов населения; развитие пенсионной системы и норм социальной поддержки;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создание условий для ведения здорового образа жизни, стимулирования рождаемости и снижения смертности населения; проведение рациональной региональной миграционной политики;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совершенствование системы защиты от безработицы, создание условий для вовлечения в трудовую деятельность людей с ограниченными физическими возможностями;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обеспечение сохранения культурного и духовного наследия, доступности информационных технологий, а также информации по различным вопросам социально-политической, экономической и духовной жизни общества;</a:t>
            </a:r>
          </a:p>
          <a:p>
            <a:pPr algn="just"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   совершенствование государственно-частного партнерства в целях укрепления соответствующей материально-технической базы.</a:t>
            </a:r>
          </a:p>
        </p:txBody>
      </p:sp>
      <p:sp>
        <p:nvSpPr>
          <p:cNvPr id="52244" name="AutoShape 20"/>
          <p:cNvSpPr>
            <a:spLocks noChangeArrowheads="1"/>
          </p:cNvSpPr>
          <p:nvPr/>
        </p:nvSpPr>
        <p:spPr bwMode="auto">
          <a:xfrm>
            <a:off x="3544888" y="1000125"/>
            <a:ext cx="1584325" cy="1079500"/>
          </a:xfrm>
          <a:prstGeom prst="leftRightArrow">
            <a:avLst>
              <a:gd name="adj1" fmla="val 50000"/>
              <a:gd name="adj2" fmla="val 29353"/>
            </a:avLst>
          </a:prstGeom>
          <a:gradFill rotWithShape="1">
            <a:gsLst>
              <a:gs pos="0">
                <a:schemeClr val="bg1"/>
              </a:gs>
              <a:gs pos="50000">
                <a:srgbClr val="CD0325"/>
              </a:gs>
              <a:gs pos="100000">
                <a:schemeClr val="bg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D0325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2245" name="WordArt 21"/>
          <p:cNvSpPr>
            <a:spLocks noChangeArrowheads="1" noChangeShapeType="1" noTextEdit="1"/>
          </p:cNvSpPr>
          <p:nvPr/>
        </p:nvSpPr>
        <p:spPr bwMode="auto">
          <a:xfrm>
            <a:off x="3736975" y="1352550"/>
            <a:ext cx="1219200" cy="363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ИСТОЧНИКИ</a:t>
            </a:r>
          </a:p>
          <a:p>
            <a:pPr algn="ctr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УГРОЗ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</TotalTime>
  <Words>1536</Words>
  <PresentationFormat>Экран (4:3)</PresentationFormat>
  <Paragraphs>185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18</cp:revision>
  <dcterms:created xsi:type="dcterms:W3CDTF">2021-04-11T08:04:19Z</dcterms:created>
  <dcterms:modified xsi:type="dcterms:W3CDTF">2021-04-13T08:42:34Z</dcterms:modified>
</cp:coreProperties>
</file>